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B94DA6F-C0AE-4938-BFE9-986F173258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56791-7FA4-4155-9B22-17DE2C32C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5665263-53B2-4B17-822C-689345EAEB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35B387A-D16A-4BA5-9674-2FB3C363C5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45C25A1-8E26-4EB7-99A2-3C9BA95CE3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8375E-D880-4CBE-9890-4ADB2C89CB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A97204A-0C84-4DA4-BFAC-B527B9A2B5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B87A16C-98FE-4255-AEB5-F8ED57A4DB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0DFF74D-9090-42C4-A2BE-E07DE13725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08B5574-EFFF-4DD7-A8FB-626699DE67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34327C9-E337-4007-9452-1F913570AB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5507E30-4FEE-4412-8EA6-38C736DC32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48000"/>
            <a:ext cx="6400800" cy="1371600"/>
          </a:xfrm>
        </p:spPr>
        <p:txBody>
          <a:bodyPr>
            <a:normAutofit fontScale="77500" lnSpcReduction="20000"/>
          </a:bodyPr>
          <a:lstStyle/>
          <a:p>
            <a:r>
              <a:rPr lang="en-US" sz="4400" b="1">
                <a:latin typeface="Times New Roman" pitchFamily="18" charset="0"/>
              </a:rPr>
              <a:t>Guidelines for Written Business Communication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524000"/>
          </a:xfrm>
        </p:spPr>
        <p:txBody>
          <a:bodyPr/>
          <a:lstStyle/>
          <a:p>
            <a:r>
              <a:rPr lang="en-US" b="1"/>
              <a:t>Unit 5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81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Unit 5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828800" y="6491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Business Communication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533400"/>
            <a:ext cx="6172200" cy="381000"/>
          </a:xfrm>
        </p:spPr>
        <p:txBody>
          <a:bodyPr>
            <a:normAutofit fontScale="90000"/>
          </a:bodyPr>
          <a:lstStyle/>
          <a:p>
            <a:r>
              <a:rPr lang="en-US" sz="2800" b="1">
                <a:latin typeface="Times New Roman" pitchFamily="18" charset="0"/>
              </a:rPr>
              <a:t>Principles of Business Writing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066800"/>
            <a:ext cx="8458200" cy="4876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 b="1">
                <a:latin typeface="Times New Roman" pitchFamily="18" charset="0"/>
              </a:rPr>
              <a:t>Sincere tone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800">
                <a:latin typeface="Times New Roman" pitchFamily="18" charset="0"/>
              </a:rPr>
              <a:t>Avoid exaggeration &amp; flattery</a:t>
            </a:r>
          </a:p>
          <a:p>
            <a:pPr>
              <a:lnSpc>
                <a:spcPct val="90000"/>
              </a:lnSpc>
            </a:pPr>
            <a:r>
              <a:rPr lang="en-US" sz="2800" b="1">
                <a:latin typeface="Times New Roman" pitchFamily="18" charset="0"/>
              </a:rPr>
              <a:t>Non-discriminatory tone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-  Use non-offensive language</a:t>
            </a:r>
          </a:p>
          <a:p>
            <a:pPr>
              <a:lnSpc>
                <a:spcPct val="90000"/>
              </a:lnSpc>
            </a:pPr>
            <a:r>
              <a:rPr lang="en-US" sz="2800" b="1">
                <a:latin typeface="Times New Roman" pitchFamily="18" charset="0"/>
              </a:rPr>
              <a:t>Emphasis and subordination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800">
                <a:latin typeface="Times New Roman" pitchFamily="18" charset="0"/>
              </a:rPr>
              <a:t>Emphasize important and pleasant ideas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800">
                <a:latin typeface="Times New Roman" pitchFamily="18" charset="0"/>
              </a:rPr>
              <a:t>De-emphasize unimportant and unpleasant ideas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      </a:t>
            </a:r>
          </a:p>
          <a:p>
            <a:pPr>
              <a:lnSpc>
                <a:spcPct val="90000"/>
              </a:lnSpc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81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Unit 5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828800" y="6491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Business Communication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381000"/>
            <a:ext cx="6248400" cy="914400"/>
          </a:xfrm>
        </p:spPr>
        <p:txBody>
          <a:bodyPr/>
          <a:lstStyle/>
          <a:p>
            <a:r>
              <a:rPr lang="en-US" sz="2800" b="1">
                <a:latin typeface="Times New Roman" pitchFamily="18" charset="0"/>
              </a:rPr>
              <a:t>Principles of Business Writing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066800"/>
            <a:ext cx="8382000" cy="4876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 b="1">
                <a:latin typeface="Times New Roman" pitchFamily="18" charset="0"/>
              </a:rPr>
              <a:t>Techniques for emphasis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-   Important ideas and words first or last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800">
                <a:latin typeface="Times New Roman" pitchFamily="18" charset="0"/>
              </a:rPr>
              <a:t>Active voice to emphasize doer of action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800">
                <a:latin typeface="Times New Roman" pitchFamily="18" charset="0"/>
              </a:rPr>
              <a:t>Passive voice to emphasize receiver of action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-   Emphatic words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-   Repetition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-   Numbering of ideas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800">
                <a:latin typeface="Times New Roman" pitchFamily="18" charset="0"/>
              </a:rPr>
              <a:t>Visual devices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  </a:t>
            </a:r>
          </a:p>
          <a:p>
            <a:pPr>
              <a:lnSpc>
                <a:spcPct val="90000"/>
              </a:lnSpc>
            </a:pPr>
            <a:endParaRPr lang="en-US" sz="280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81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Unit 5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828800" y="6491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Business Communication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274638"/>
            <a:ext cx="6096000" cy="1143000"/>
          </a:xfrm>
        </p:spPr>
        <p:txBody>
          <a:bodyPr/>
          <a:lstStyle/>
          <a:p>
            <a:r>
              <a:rPr lang="en-US" sz="2800" b="1">
                <a:latin typeface="Times New Roman" pitchFamily="18" charset="0"/>
              </a:rPr>
              <a:t>Principles of Business Letter </a:t>
            </a:r>
            <a:br>
              <a:rPr lang="en-US" sz="2800" b="1">
                <a:latin typeface="Times New Roman" pitchFamily="18" charset="0"/>
              </a:rPr>
            </a:br>
            <a:r>
              <a:rPr lang="en-US" sz="2800" b="1">
                <a:latin typeface="Times New Roman" pitchFamily="18" charset="0"/>
              </a:rPr>
              <a:t>Writing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/>
          </a:p>
          <a:p>
            <a:r>
              <a:rPr lang="en-US" sz="2800" b="1">
                <a:latin typeface="Times New Roman" pitchFamily="18" charset="0"/>
              </a:rPr>
              <a:t>“You” attitude vs. “me” attitude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</a:rPr>
              <a:t>Stress reader benefits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</a:rPr>
              <a:t>Avoid first person</a:t>
            </a:r>
          </a:p>
          <a:p>
            <a:r>
              <a:rPr lang="en-US" sz="2800" b="1">
                <a:latin typeface="Times New Roman" pitchFamily="18" charset="0"/>
              </a:rPr>
              <a:t>Readability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</a:rPr>
              <a:t>Tailor writing to audience level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</a:rPr>
              <a:t>Measure readability – “Fog Index”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81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Unit 5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828800" y="6491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Business Communication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9906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Unit Outline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295400"/>
            <a:ext cx="8229600" cy="4906963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>
                <a:latin typeface="Times New Roman" pitchFamily="18" charset="0"/>
              </a:rPr>
              <a:t>General principles of writing</a:t>
            </a:r>
          </a:p>
          <a:p>
            <a:pPr marL="609600" indent="-609600"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Tips on writing style</a:t>
            </a:r>
          </a:p>
          <a:p>
            <a:pPr marL="609600" indent="-609600"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Active vs. passive voice</a:t>
            </a:r>
          </a:p>
          <a:p>
            <a:pPr marL="609600" indent="-609600"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Spelling and punctuation</a:t>
            </a:r>
          </a:p>
          <a:p>
            <a:pPr marL="609600" indent="-609600"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Common errors in English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2. Principles of Business Writing</a:t>
            </a:r>
          </a:p>
          <a:p>
            <a:pPr marL="609600" indent="-609600"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Tone</a:t>
            </a:r>
          </a:p>
          <a:p>
            <a:pPr marL="609600" indent="-609600"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Emphasis and subordination</a:t>
            </a:r>
          </a:p>
          <a:p>
            <a:pPr marL="609600" indent="-609600"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Writing at the appropriate level of readability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81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Unit 5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828800" y="6491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Business Communication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541338"/>
            <a:ext cx="6096000" cy="609600"/>
          </a:xfrm>
        </p:spPr>
        <p:txBody>
          <a:bodyPr/>
          <a:lstStyle/>
          <a:p>
            <a:r>
              <a:rPr lang="en-US" sz="2800" b="1">
                <a:latin typeface="Times New Roman" pitchFamily="18" charset="0"/>
              </a:rPr>
              <a:t>General Principles of Writing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>
                <a:latin typeface="Times New Roman" pitchFamily="18" charset="0"/>
              </a:rPr>
              <a:t>Follow “KISS” principle</a:t>
            </a:r>
          </a:p>
          <a:p>
            <a:pPr>
              <a:lnSpc>
                <a:spcPct val="80000"/>
              </a:lnSpc>
            </a:pPr>
            <a:r>
              <a:rPr lang="en-US" sz="2800">
                <a:latin typeface="Times New Roman" pitchFamily="18" charset="0"/>
              </a:rPr>
              <a:t>Use jargon only where relevant</a:t>
            </a:r>
          </a:p>
          <a:p>
            <a:pPr>
              <a:lnSpc>
                <a:spcPct val="80000"/>
              </a:lnSpc>
            </a:pPr>
            <a:r>
              <a:rPr lang="en-US" sz="2800">
                <a:latin typeface="Times New Roman" pitchFamily="18" charset="0"/>
              </a:rPr>
              <a:t>Avoid slang and metaphors in formal writing</a:t>
            </a:r>
          </a:p>
          <a:p>
            <a:pPr>
              <a:lnSpc>
                <a:spcPct val="80000"/>
              </a:lnSpc>
            </a:pPr>
            <a:r>
              <a:rPr lang="en-US" sz="2800">
                <a:latin typeface="Times New Roman" pitchFamily="18" charset="0"/>
              </a:rPr>
              <a:t>Parts of speech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Nouns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- Use concrete vs. abstract nouns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Pronouns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- Avoid “offensive” masculine pronouns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-Avoid overuse of “I”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-Use “you” carefully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81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Unit 5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828800" y="6491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Business Communication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819400" y="541338"/>
            <a:ext cx="5867400" cy="609600"/>
          </a:xfrm>
        </p:spPr>
        <p:txBody>
          <a:bodyPr/>
          <a:lstStyle/>
          <a:p>
            <a:r>
              <a:rPr lang="en-US" sz="2800" b="1">
                <a:latin typeface="Times New Roman" pitchFamily="18" charset="0"/>
              </a:rPr>
              <a:t>General Principles of Writing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>
                <a:latin typeface="Times New Roman" pitchFamily="18" charset="0"/>
              </a:rPr>
              <a:t>Parts of speech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>
                <a:latin typeface="Times New Roman" pitchFamily="18" charset="0"/>
              </a:rPr>
              <a:t>Verbs</a:t>
            </a:r>
            <a:r>
              <a:rPr lang="en-US" sz="2800">
                <a:latin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800">
                <a:latin typeface="Times New Roman" pitchFamily="18" charset="0"/>
              </a:rPr>
              <a:t>Make them agree with subject and person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800">
                <a:latin typeface="Times New Roman" pitchFamily="18" charset="0"/>
              </a:rPr>
              <a:t>Use tenses uniformly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>
                <a:latin typeface="Times New Roman" pitchFamily="18" charset="0"/>
              </a:rPr>
              <a:t>Adjectives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800">
                <a:latin typeface="Times New Roman" pitchFamily="18" charset="0"/>
              </a:rPr>
              <a:t>Avoid strong adjectives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800">
                <a:latin typeface="Times New Roman" pitchFamily="18" charset="0"/>
              </a:rPr>
              <a:t>Use minimum adjectives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>
                <a:latin typeface="Times New Roman" pitchFamily="18" charset="0"/>
              </a:rPr>
              <a:t>Adverbs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- Avoid strong adverbs</a:t>
            </a:r>
          </a:p>
          <a:p>
            <a:pPr>
              <a:lnSpc>
                <a:spcPct val="90000"/>
              </a:lnSpc>
              <a:buFontTx/>
              <a:buChar char="-"/>
            </a:pPr>
            <a:endParaRPr lang="en-US" sz="2800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81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Unit 5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828800" y="6491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Business Communication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200" y="274638"/>
            <a:ext cx="5943600" cy="1143000"/>
          </a:xfrm>
        </p:spPr>
        <p:txBody>
          <a:bodyPr/>
          <a:lstStyle/>
          <a:p>
            <a:r>
              <a:rPr lang="en-US" sz="2800" b="1">
                <a:latin typeface="Times New Roman" pitchFamily="18" charset="0"/>
              </a:rPr>
              <a:t>General Principles of Writing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US" sz="2800">
              <a:latin typeface="Times New Roman" pitchFamily="18" charset="0"/>
            </a:endParaRPr>
          </a:p>
          <a:p>
            <a:r>
              <a:rPr lang="en-US" sz="2800" b="1">
                <a:latin typeface="Times New Roman" pitchFamily="18" charset="0"/>
              </a:rPr>
              <a:t>Active vs. passive voice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</a:rPr>
              <a:t>Active to emphasize doer of action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</a:rPr>
              <a:t>Passive to de-emphasize doer or negative idea</a:t>
            </a:r>
          </a:p>
          <a:p>
            <a:r>
              <a:rPr lang="en-US" sz="2800" b="1">
                <a:latin typeface="Times New Roman" pitchFamily="18" charset="0"/>
              </a:rPr>
              <a:t>Spellings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</a:rPr>
              <a:t>Differences in British and American English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</a:rPr>
              <a:t>Differences in noun and verb forms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</a:rPr>
              <a:t>Similar sounding words with different meanings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81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Unit 5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828800" y="6491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Business Communication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0"/>
            <a:ext cx="6019800" cy="1143000"/>
          </a:xfrm>
        </p:spPr>
        <p:txBody>
          <a:bodyPr/>
          <a:lstStyle/>
          <a:p>
            <a:r>
              <a:rPr lang="en-US" sz="2800" b="1">
                <a:latin typeface="Times New Roman" pitchFamily="18" charset="0"/>
              </a:rPr>
              <a:t>General Principles of Writing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sz="2800" b="1">
                <a:latin typeface="Times New Roman" pitchFamily="18" charset="0"/>
              </a:rPr>
              <a:t>Punctuation</a:t>
            </a:r>
          </a:p>
          <a:p>
            <a:pPr>
              <a:buFontTx/>
              <a:buNone/>
            </a:pPr>
            <a:r>
              <a:rPr lang="en-US" sz="2800" b="1">
                <a:latin typeface="Times New Roman" pitchFamily="18" charset="0"/>
              </a:rPr>
              <a:t>Apostrophe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</a:rPr>
              <a:t>For possessive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</a:rPr>
              <a:t>To indicate ownership</a:t>
            </a:r>
          </a:p>
          <a:p>
            <a:pPr>
              <a:buFontTx/>
              <a:buNone/>
            </a:pPr>
            <a:r>
              <a:rPr lang="en-US" sz="2800" b="1">
                <a:latin typeface="Times New Roman" pitchFamily="18" charset="0"/>
              </a:rPr>
              <a:t>Brackets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</a:rPr>
              <a:t>To separate phrase from main sentence</a:t>
            </a:r>
          </a:p>
          <a:p>
            <a:pPr>
              <a:buFontTx/>
              <a:buNone/>
            </a:pPr>
            <a:r>
              <a:rPr lang="en-US" sz="2800" b="1">
                <a:latin typeface="Times New Roman" pitchFamily="18" charset="0"/>
              </a:rPr>
              <a:t>Colon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</a:rPr>
              <a:t>To suggest a list after main statement</a:t>
            </a:r>
          </a:p>
          <a:p>
            <a:pPr>
              <a:buFontTx/>
              <a:buNone/>
            </a:pPr>
            <a:r>
              <a:rPr lang="en-US" sz="2800" b="1">
                <a:latin typeface="Times New Roman" pitchFamily="18" charset="0"/>
              </a:rPr>
              <a:t>Comma</a:t>
            </a:r>
          </a:p>
          <a:p>
            <a:pPr>
              <a:buFontTx/>
              <a:buNone/>
            </a:pPr>
            <a:r>
              <a:rPr lang="en-US" sz="2800">
                <a:latin typeface="Times New Roman" pitchFamily="18" charset="0"/>
              </a:rPr>
              <a:t>- To separate series of words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81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Unit 5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828800" y="6491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Business Communication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274638"/>
            <a:ext cx="6019800" cy="1143000"/>
          </a:xfrm>
        </p:spPr>
        <p:txBody>
          <a:bodyPr/>
          <a:lstStyle/>
          <a:p>
            <a:r>
              <a:rPr lang="en-US" sz="2800" b="1">
                <a:latin typeface="Times New Roman" pitchFamily="18" charset="0"/>
              </a:rPr>
              <a:t>General Principles of Writing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>
                <a:latin typeface="Times New Roman" pitchFamily="18" charset="0"/>
              </a:rPr>
              <a:t>Punctuation</a:t>
            </a:r>
            <a:r>
              <a:rPr lang="en-US" sz="2800">
                <a:latin typeface="Times New Roman" pitchFamily="18" charset="0"/>
              </a:rPr>
              <a:t> (contd.)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>
                <a:latin typeface="Times New Roman" pitchFamily="18" charset="0"/>
              </a:rPr>
              <a:t>Dash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800">
                <a:latin typeface="Times New Roman" pitchFamily="18" charset="0"/>
              </a:rPr>
              <a:t>To separate words not needed for sentence structure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>
                <a:latin typeface="Times New Roman" pitchFamily="18" charset="0"/>
              </a:rPr>
              <a:t>Full stop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800">
                <a:latin typeface="Times New Roman" pitchFamily="18" charset="0"/>
              </a:rPr>
              <a:t>At the end of sentences and abbreviations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>
                <a:latin typeface="Times New Roman" pitchFamily="18" charset="0"/>
              </a:rPr>
              <a:t>Quotation marks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800">
                <a:latin typeface="Times New Roman" pitchFamily="18" charset="0"/>
              </a:rPr>
              <a:t>To enclose what is stated by others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>
                <a:latin typeface="Times New Roman" pitchFamily="18" charset="0"/>
              </a:rPr>
              <a:t>Semicolon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latin typeface="Times New Roman" pitchFamily="18" charset="0"/>
              </a:rPr>
              <a:t>- To indicate a long pause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200" y="274638"/>
            <a:ext cx="5943600" cy="1143000"/>
          </a:xfrm>
        </p:spPr>
        <p:txBody>
          <a:bodyPr/>
          <a:lstStyle/>
          <a:p>
            <a:r>
              <a:rPr lang="en-US" sz="2800" b="1">
                <a:latin typeface="Times New Roman" pitchFamily="18" charset="0"/>
              </a:rPr>
              <a:t>General Principles of Writing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 b="1">
                <a:latin typeface="Times New Roman" pitchFamily="18" charset="0"/>
              </a:rPr>
              <a:t>Common errors in English</a:t>
            </a:r>
          </a:p>
          <a:p>
            <a:pPr>
              <a:buFontTx/>
              <a:buNone/>
            </a:pPr>
            <a:endParaRPr lang="en-US" sz="2800" b="1">
              <a:latin typeface="Times New Roman" pitchFamily="18" charset="0"/>
            </a:endParaRPr>
          </a:p>
          <a:p>
            <a:r>
              <a:rPr lang="en-US" sz="2800" b="1">
                <a:latin typeface="Times New Roman" pitchFamily="18" charset="0"/>
              </a:rPr>
              <a:t>Redundancies</a:t>
            </a:r>
            <a:r>
              <a:rPr lang="en-US" sz="2800">
                <a:latin typeface="Times New Roman" pitchFamily="18" charset="0"/>
              </a:rPr>
              <a:t> –repetitive words that express same meaning</a:t>
            </a:r>
          </a:p>
          <a:p>
            <a:r>
              <a:rPr lang="en-US" sz="2800" b="1">
                <a:latin typeface="Times New Roman" pitchFamily="18" charset="0"/>
              </a:rPr>
              <a:t>Cliches</a:t>
            </a:r>
            <a:r>
              <a:rPr lang="en-US" sz="2800">
                <a:latin typeface="Times New Roman" pitchFamily="18" charset="0"/>
              </a:rPr>
              <a:t> – over-used and worn out phrases</a:t>
            </a:r>
          </a:p>
          <a:p>
            <a:r>
              <a:rPr lang="en-US" sz="2800" b="1">
                <a:latin typeface="Times New Roman" pitchFamily="18" charset="0"/>
              </a:rPr>
              <a:t>Frequently misused words</a:t>
            </a:r>
            <a:r>
              <a:rPr lang="en-US" sz="2800">
                <a:latin typeface="Times New Roman" pitchFamily="18" charset="0"/>
              </a:rPr>
              <a:t> – similar sounding words used in the wrong context</a:t>
            </a:r>
          </a:p>
          <a:p>
            <a:pPr>
              <a:buFontTx/>
              <a:buNone/>
            </a:pPr>
            <a:endParaRPr lang="en-US" sz="2800">
              <a:latin typeface="Times New Roman" pitchFamily="18" charset="0"/>
            </a:endParaRPr>
          </a:p>
          <a:p>
            <a:endParaRPr lang="en-US" sz="2800">
              <a:latin typeface="Times New Roman" pitchFamily="18" charset="0"/>
            </a:endParaRPr>
          </a:p>
          <a:p>
            <a:endParaRPr lang="en-US" sz="2800">
              <a:latin typeface="Times New Roman" pitchFamily="18" charset="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81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Unit 5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828800" y="6491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Business Communication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200" y="274638"/>
            <a:ext cx="5943600" cy="1143000"/>
          </a:xfrm>
        </p:spPr>
        <p:txBody>
          <a:bodyPr/>
          <a:lstStyle/>
          <a:p>
            <a:r>
              <a:rPr lang="en-US" sz="2800" b="1">
                <a:latin typeface="Times New Roman" pitchFamily="18" charset="0"/>
              </a:rPr>
              <a:t>Principles of Business Writing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>
                <a:latin typeface="Times New Roman" pitchFamily="18" charset="0"/>
              </a:rPr>
              <a:t>Positive tone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800">
                <a:latin typeface="Times New Roman" pitchFamily="18" charset="0"/>
              </a:rPr>
              <a:t>Express negative ideas in positive language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800">
                <a:latin typeface="Times New Roman" pitchFamily="18" charset="0"/>
              </a:rPr>
              <a:t>Stress what can be done</a:t>
            </a:r>
          </a:p>
          <a:p>
            <a:pPr>
              <a:lnSpc>
                <a:spcPct val="90000"/>
              </a:lnSpc>
            </a:pPr>
            <a:r>
              <a:rPr lang="en-US" sz="2800" b="1">
                <a:latin typeface="Times New Roman" pitchFamily="18" charset="0"/>
              </a:rPr>
              <a:t>Confident tone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800">
                <a:latin typeface="Times New Roman" pitchFamily="18" charset="0"/>
              </a:rPr>
              <a:t>Don’t be unsure of yourself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800">
                <a:latin typeface="Times New Roman" pitchFamily="18" charset="0"/>
              </a:rPr>
              <a:t>Don’t suggest that things may go wrong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800">
                <a:latin typeface="Times New Roman" pitchFamily="18" charset="0"/>
              </a:rPr>
              <a:t>Don’t be over-confident</a:t>
            </a:r>
          </a:p>
          <a:p>
            <a:pPr>
              <a:lnSpc>
                <a:spcPct val="90000"/>
              </a:lnSpc>
            </a:pPr>
            <a:r>
              <a:rPr lang="en-US" sz="2800" b="1">
                <a:latin typeface="Times New Roman" pitchFamily="18" charset="0"/>
              </a:rPr>
              <a:t>Courteous tone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800">
                <a:latin typeface="Times New Roman" pitchFamily="18" charset="0"/>
              </a:rPr>
              <a:t>Build goodwill &amp; good relations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81000" y="64912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Unit 5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828800" y="64912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Business Communication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</TotalTime>
  <Words>469</Words>
  <Application>Microsoft Office PowerPoint</Application>
  <PresentationFormat>On-screen Show (4:3)</PresentationFormat>
  <Paragraphs>132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Times New Roman</vt:lpstr>
      <vt:lpstr>Wingdings</vt:lpstr>
      <vt:lpstr>Civic</vt:lpstr>
      <vt:lpstr>Unit 5</vt:lpstr>
      <vt:lpstr>Unit Outline</vt:lpstr>
      <vt:lpstr>General Principles of Writing</vt:lpstr>
      <vt:lpstr>General Principles of Writing</vt:lpstr>
      <vt:lpstr>General Principles of Writing</vt:lpstr>
      <vt:lpstr>General Principles of Writing</vt:lpstr>
      <vt:lpstr>General Principles of Writing</vt:lpstr>
      <vt:lpstr>General Principles of Writing</vt:lpstr>
      <vt:lpstr>Principles of Business Writing</vt:lpstr>
      <vt:lpstr>Principles of Business Writing</vt:lpstr>
      <vt:lpstr>Principles of Business Writing</vt:lpstr>
      <vt:lpstr>Principles of Business Letter  Writing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vimalap</dc:creator>
  <cp:lastModifiedBy>parita</cp:lastModifiedBy>
  <cp:revision>9</cp:revision>
  <dcterms:created xsi:type="dcterms:W3CDTF">2008-07-21T07:10:17Z</dcterms:created>
  <dcterms:modified xsi:type="dcterms:W3CDTF">2010-04-25T02:40:09Z</dcterms:modified>
</cp:coreProperties>
</file>